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Roboto" panose="02000000000000000000" pitchFamily="2" charset="0"/>
      <p:regular r:id="rId9"/>
      <p:bold r:id="rId10"/>
      <p:italic r:id="rId11"/>
      <p:boldItalic r:id="rId12"/>
    </p:embeddedFont>
    <p:embeddedFont>
      <p:font typeface="Roboto Medium" panose="02000000000000000000" pitchFamily="2" charset="0"/>
      <p:regular r:id="rId13"/>
      <p: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63B"/>
    <a:srgbClr val="2C2057"/>
    <a:srgbClr val="4232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9AC1CF-656D-4ADA-846C-3324285ACEB0}" v="22" dt="2025-08-20T05:21:19.741"/>
    <p1510:client id="{F88B6E60-5681-485E-9BC9-A34628485533}" v="8" dt="2025-08-22T04:32:56.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2E1A1EA-1A91-494D-83F1-A19B50699D78}" type="datetimeFigureOut">
              <a:t>8/21/2025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C09CCB2B-05B0-4138-BD4D-D85E1A5D3DF2}" type="slidenum">
              <a:t>‹#›</a:t>
            </a:fld>
            <a:endParaRPr lang="en-US"/>
          </a:p>
        </p:txBody>
      </p:sp>
    </p:spTree>
    <p:extLst>
      <p:ext uri="{BB962C8B-B14F-4D97-AF65-F5344CB8AC3E}">
        <p14:creationId xmlns:p14="http://schemas.microsoft.com/office/powerpoint/2010/main" val="2261457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4083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4083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4083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6.pn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4083A">
              <a:alpha val="80000"/>
            </a:srgbClr>
          </a:solidFill>
          <a:ln/>
        </p:spPr>
        <p:txBody>
          <a:bodyPr/>
          <a:lstStyle/>
          <a:p>
            <a:endParaRPr lang="en-IN"/>
          </a:p>
        </p:txBody>
      </p:sp>
      <p:sp>
        <p:nvSpPr>
          <p:cNvPr id="4" name="Text 1"/>
          <p:cNvSpPr/>
          <p:nvPr/>
        </p:nvSpPr>
        <p:spPr>
          <a:xfrm>
            <a:off x="793790" y="2147173"/>
            <a:ext cx="13042821" cy="1417558"/>
          </a:xfrm>
          <a:prstGeom prst="rect">
            <a:avLst/>
          </a:prstGeom>
          <a:noFill/>
          <a:ln/>
        </p:spPr>
        <p:txBody>
          <a:bodyPr wrap="square" lIns="0" tIns="0" rIns="0" bIns="0" rtlCol="0" anchor="t"/>
          <a:lstStyle/>
          <a:p>
            <a:pPr algn="ctr">
              <a:lnSpc>
                <a:spcPts val="5550"/>
              </a:lnSpc>
            </a:pPr>
            <a:r>
              <a:rPr lang="en-US" sz="4450" err="1">
                <a:solidFill>
                  <a:srgbClr val="876CD4"/>
                </a:solidFill>
                <a:latin typeface="Roboto Medium"/>
                <a:ea typeface="Roboto Medium"/>
                <a:cs typeface="Roboto Medium"/>
              </a:rPr>
              <a:t>StyleSync</a:t>
            </a:r>
            <a:r>
              <a:rPr lang="en-US" sz="4450" dirty="0">
                <a:solidFill>
                  <a:srgbClr val="876CD4"/>
                </a:solidFill>
                <a:latin typeface="Roboto Medium"/>
                <a:ea typeface="Roboto Medium"/>
                <a:cs typeface="Roboto Medium"/>
              </a:rPr>
              <a:t>:</a:t>
            </a:r>
            <a:r>
              <a:rPr lang="en-US" sz="4450" dirty="0">
                <a:solidFill>
                  <a:srgbClr val="FFFFFF"/>
                </a:solidFill>
                <a:latin typeface="Roboto Medium"/>
                <a:ea typeface="Roboto Medium"/>
                <a:cs typeface="Roboto Medium"/>
              </a:rPr>
              <a:t> AI Driven Personalized </a:t>
            </a:r>
            <a:endParaRPr lang="en-US" sz="4450" dirty="0">
              <a:solidFill>
                <a:srgbClr val="000000"/>
              </a:solidFill>
              <a:latin typeface="Roboto Medium"/>
              <a:ea typeface="Roboto Medium"/>
              <a:cs typeface="Roboto Medium"/>
            </a:endParaRPr>
          </a:p>
          <a:p>
            <a:pPr algn="ctr">
              <a:lnSpc>
                <a:spcPts val="5550"/>
              </a:lnSpc>
            </a:pPr>
            <a:r>
              <a:rPr lang="en-US" sz="4450" dirty="0">
                <a:solidFill>
                  <a:srgbClr val="FFFFFF"/>
                </a:solidFill>
                <a:latin typeface="Roboto Medium"/>
                <a:ea typeface="Roboto Medium"/>
                <a:cs typeface="Roboto Medium"/>
              </a:rPr>
              <a:t>Fashion Hub</a:t>
            </a:r>
            <a:endParaRPr lang="en-US" sz="4450" dirty="0">
              <a:latin typeface="Roboto Medium"/>
              <a:ea typeface="Roboto Medium"/>
              <a:cs typeface="Roboto Medium"/>
            </a:endParaRPr>
          </a:p>
        </p:txBody>
      </p:sp>
      <p:sp>
        <p:nvSpPr>
          <p:cNvPr id="5" name="Text 2"/>
          <p:cNvSpPr/>
          <p:nvPr/>
        </p:nvSpPr>
        <p:spPr>
          <a:xfrm>
            <a:off x="793790" y="3904893"/>
            <a:ext cx="13042821" cy="2177415"/>
          </a:xfrm>
          <a:prstGeom prst="rect">
            <a:avLst/>
          </a:prstGeom>
          <a:noFill/>
          <a:ln/>
        </p:spPr>
        <p:txBody>
          <a:bodyPr wrap="square" lIns="0" tIns="0" rIns="0" bIns="0" rtlCol="0" anchor="t"/>
          <a:lstStyle/>
          <a:p>
            <a:pPr algn="ctr">
              <a:lnSpc>
                <a:spcPts val="2850"/>
              </a:lnSpc>
            </a:pPr>
            <a:r>
              <a:rPr lang="en-US" sz="1750" dirty="0">
                <a:solidFill>
                  <a:srgbClr val="CFD0D8"/>
                </a:solidFill>
                <a:latin typeface="Roboto"/>
                <a:ea typeface="Roboto"/>
                <a:cs typeface="Roboto"/>
              </a:rPr>
              <a:t>Presented by</a:t>
            </a:r>
            <a:endParaRPr lang="en-US" sz="1750" dirty="0">
              <a:solidFill>
                <a:srgbClr val="000000"/>
              </a:solidFill>
              <a:latin typeface="Calibri" panose="020F0502020204030204"/>
              <a:ea typeface="Calibri" panose="020F0502020204030204"/>
              <a:cs typeface="Calibri" panose="020F0502020204030204"/>
            </a:endParaRPr>
          </a:p>
          <a:p>
            <a:pPr algn="ctr">
              <a:lnSpc>
                <a:spcPts val="2850"/>
              </a:lnSpc>
            </a:pPr>
            <a:r>
              <a:rPr lang="en-US" sz="1750" b="1" dirty="0">
                <a:solidFill>
                  <a:srgbClr val="CFD0D8"/>
                </a:solidFill>
                <a:latin typeface="Roboto"/>
                <a:ea typeface="Roboto"/>
                <a:cs typeface="Roboto"/>
              </a:rPr>
              <a:t>Name</a:t>
            </a:r>
            <a:r>
              <a:rPr lang="en-US" sz="1750" dirty="0">
                <a:solidFill>
                  <a:srgbClr val="CFD0D8"/>
                </a:solidFill>
                <a:latin typeface="Roboto"/>
                <a:ea typeface="Roboto"/>
                <a:cs typeface="Roboto"/>
              </a:rPr>
              <a:t>: Aayush Bhavesh Pandya</a:t>
            </a:r>
            <a:endParaRPr lang="en-US" sz="1750" dirty="0">
              <a:solidFill>
                <a:srgbClr val="000000"/>
              </a:solidFill>
              <a:latin typeface="Calibri" panose="020F0502020204030204"/>
              <a:ea typeface="Calibri" panose="020F0502020204030204"/>
              <a:cs typeface="Calibri" panose="020F0502020204030204"/>
            </a:endParaRPr>
          </a:p>
          <a:p>
            <a:pPr algn="ctr">
              <a:lnSpc>
                <a:spcPts val="2850"/>
              </a:lnSpc>
            </a:pPr>
            <a:r>
              <a:rPr lang="en-US" sz="1750" b="1" dirty="0">
                <a:solidFill>
                  <a:srgbClr val="CFD0D8"/>
                </a:solidFill>
                <a:latin typeface="Roboto"/>
                <a:ea typeface="Roboto"/>
                <a:cs typeface="Roboto"/>
              </a:rPr>
              <a:t>Enrollment</a:t>
            </a:r>
            <a:r>
              <a:rPr lang="en-US" sz="1750" dirty="0">
                <a:solidFill>
                  <a:srgbClr val="CFD0D8"/>
                </a:solidFill>
                <a:latin typeface="Roboto"/>
                <a:ea typeface="Roboto"/>
                <a:cs typeface="Roboto"/>
              </a:rPr>
              <a:t> </a:t>
            </a:r>
            <a:r>
              <a:rPr lang="en-US" sz="1750" b="1" dirty="0">
                <a:solidFill>
                  <a:srgbClr val="CFD0D8"/>
                </a:solidFill>
                <a:latin typeface="Roboto"/>
                <a:ea typeface="Roboto"/>
                <a:cs typeface="Roboto"/>
              </a:rPr>
              <a:t>No</a:t>
            </a:r>
            <a:r>
              <a:rPr lang="en-US" sz="1750">
                <a:solidFill>
                  <a:srgbClr val="CFD0D8"/>
                </a:solidFill>
                <a:latin typeface="Roboto"/>
                <a:ea typeface="Roboto"/>
                <a:cs typeface="Roboto"/>
              </a:rPr>
              <a:t>: 23002171310001</a:t>
            </a:r>
            <a:endParaRPr lang="en-US" sz="1750">
              <a:solidFill>
                <a:srgbClr val="000000"/>
              </a:solidFill>
              <a:latin typeface="Roboto"/>
              <a:ea typeface="Roboto"/>
              <a:cs typeface="Roboto"/>
            </a:endParaRPr>
          </a:p>
          <a:p>
            <a:pPr algn="ctr">
              <a:lnSpc>
                <a:spcPts val="2850"/>
              </a:lnSpc>
            </a:pPr>
            <a:r>
              <a:rPr lang="en-US" sz="1750" b="1" dirty="0">
                <a:solidFill>
                  <a:srgbClr val="CFD0D8"/>
                </a:solidFill>
                <a:latin typeface="Roboto"/>
                <a:ea typeface="Roboto"/>
                <a:cs typeface="Roboto"/>
              </a:rPr>
              <a:t>Roll No</a:t>
            </a:r>
            <a:r>
              <a:rPr lang="en-US" sz="1750">
                <a:solidFill>
                  <a:srgbClr val="CFD0D8"/>
                </a:solidFill>
                <a:latin typeface="Roboto"/>
                <a:ea typeface="Roboto"/>
                <a:cs typeface="Roboto"/>
              </a:rPr>
              <a:t>: 30</a:t>
            </a:r>
            <a:endParaRPr lang="en-US" sz="1750">
              <a:solidFill>
                <a:srgbClr val="000000"/>
              </a:solidFill>
              <a:latin typeface="Roboto"/>
              <a:ea typeface="Roboto"/>
              <a:cs typeface="Roboto"/>
            </a:endParaRPr>
          </a:p>
          <a:p>
            <a:pPr algn="ctr">
              <a:lnSpc>
                <a:spcPts val="2850"/>
              </a:lnSpc>
            </a:pPr>
            <a:r>
              <a:rPr lang="en-US" sz="1750" b="1" dirty="0">
                <a:solidFill>
                  <a:srgbClr val="CFD0D8"/>
                </a:solidFill>
                <a:latin typeface="Roboto"/>
                <a:ea typeface="Roboto"/>
                <a:cs typeface="Roboto"/>
              </a:rPr>
              <a:t>Branch</a:t>
            </a:r>
            <a:r>
              <a:rPr lang="en-US" sz="1750" dirty="0">
                <a:solidFill>
                  <a:srgbClr val="CFD0D8"/>
                </a:solidFill>
                <a:latin typeface="Roboto"/>
                <a:ea typeface="Roboto"/>
                <a:cs typeface="Roboto"/>
              </a:rPr>
              <a:t>: </a:t>
            </a:r>
            <a:r>
              <a:rPr lang="en-US" sz="1750">
                <a:solidFill>
                  <a:srgbClr val="CFD0D8"/>
                </a:solidFill>
                <a:latin typeface="Roboto"/>
                <a:ea typeface="Roboto"/>
                <a:cs typeface="Roboto"/>
              </a:rPr>
              <a:t>CST</a:t>
            </a:r>
            <a:endParaRPr lang="en-US" sz="1750">
              <a:solidFill>
                <a:srgbClr val="000000"/>
              </a:solidFill>
              <a:latin typeface="Roboto"/>
              <a:ea typeface="Roboto"/>
              <a:cs typeface="Roboto"/>
            </a:endParaRPr>
          </a:p>
          <a:p>
            <a:pPr marL="0" indent="0" algn="ctr">
              <a:lnSpc>
                <a:spcPts val="2850"/>
              </a:lnSpc>
              <a:buNone/>
            </a:pPr>
            <a:r>
              <a:rPr lang="en-US" sz="1750" b="1" dirty="0">
                <a:solidFill>
                  <a:srgbClr val="CFD0D8"/>
                </a:solidFill>
                <a:latin typeface="Roboto"/>
                <a:ea typeface="Roboto"/>
                <a:cs typeface="Roboto"/>
              </a:rPr>
              <a:t>Division</a:t>
            </a:r>
            <a:r>
              <a:rPr lang="en-US" sz="1750" dirty="0">
                <a:solidFill>
                  <a:srgbClr val="CFD0D8"/>
                </a:solidFill>
                <a:latin typeface="Roboto"/>
                <a:ea typeface="Roboto"/>
                <a:cs typeface="Roboto"/>
              </a:rPr>
              <a:t>: D1</a:t>
            </a:r>
            <a:endParaRPr lang="en-US" sz="1750" dirty="0">
              <a:latin typeface="Roboto"/>
              <a:ea typeface="Roboto"/>
              <a:cs typeface="Roboto"/>
            </a:endParaRPr>
          </a:p>
        </p:txBody>
      </p:sp>
      <p:pic>
        <p:nvPicPr>
          <p:cNvPr id="6" name="Picture 5" descr="A blue and yellow logo with a globe and text&#10;&#10;Description automatically generated">
            <a:extLst>
              <a:ext uri="{FF2B5EF4-FFF2-40B4-BE49-F238E27FC236}">
                <a16:creationId xmlns:a16="http://schemas.microsoft.com/office/drawing/2014/main" id="{BFDDE1D6-100A-ECA1-F097-D3AFC6F6266F}"/>
              </a:ext>
            </a:extLst>
          </p:cNvPr>
          <p:cNvPicPr>
            <a:picLocks noChangeAspect="1"/>
          </p:cNvPicPr>
          <p:nvPr/>
        </p:nvPicPr>
        <p:blipFill>
          <a:blip r:embed="rId4"/>
          <a:stretch>
            <a:fillRect/>
          </a:stretch>
        </p:blipFill>
        <p:spPr>
          <a:xfrm>
            <a:off x="2241" y="2241"/>
            <a:ext cx="990600" cy="990600"/>
          </a:xfrm>
          <a:prstGeom prst="rect">
            <a:avLst/>
          </a:prstGeom>
        </p:spPr>
      </p:pic>
      <p:pic>
        <p:nvPicPr>
          <p:cNvPr id="7" name="Picture 6" descr="A blue and red logo&#10;&#10;AI-generated content may be incorrect.">
            <a:extLst>
              <a:ext uri="{FF2B5EF4-FFF2-40B4-BE49-F238E27FC236}">
                <a16:creationId xmlns:a16="http://schemas.microsoft.com/office/drawing/2014/main" id="{5B40CD66-885A-AC7E-66DA-5130815AB527}"/>
              </a:ext>
            </a:extLst>
          </p:cNvPr>
          <p:cNvPicPr>
            <a:picLocks noChangeAspect="1"/>
          </p:cNvPicPr>
          <p:nvPr/>
        </p:nvPicPr>
        <p:blipFill>
          <a:blip r:embed="rId5"/>
          <a:stretch>
            <a:fillRect/>
          </a:stretch>
        </p:blipFill>
        <p:spPr>
          <a:xfrm>
            <a:off x="11467193" y="0"/>
            <a:ext cx="3162300" cy="60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887278" y="534114"/>
            <a:ext cx="4855726" cy="606862"/>
          </a:xfrm>
          <a:prstGeom prst="rect">
            <a:avLst/>
          </a:prstGeom>
          <a:noFill/>
          <a:ln/>
        </p:spPr>
        <p:txBody>
          <a:bodyPr wrap="none" lIns="0" tIns="0" rIns="0" bIns="0" rtlCol="0" anchor="t"/>
          <a:lstStyle/>
          <a:p>
            <a:pPr marL="0" indent="0" algn="ctr">
              <a:lnSpc>
                <a:spcPts val="4750"/>
              </a:lnSpc>
              <a:buNone/>
            </a:pPr>
            <a:r>
              <a:rPr lang="en-US" sz="3800" dirty="0">
                <a:solidFill>
                  <a:srgbClr val="FFFFFF"/>
                </a:solidFill>
                <a:latin typeface="Roboto Medium" pitchFamily="34" charset="0"/>
                <a:ea typeface="Roboto Medium" pitchFamily="34" charset="-122"/>
                <a:cs typeface="Roboto Medium" pitchFamily="34" charset="-120"/>
              </a:rPr>
              <a:t>Project Overview</a:t>
            </a:r>
            <a:endParaRPr lang="en-US" sz="3800" dirty="0"/>
          </a:p>
        </p:txBody>
      </p:sp>
      <p:sp>
        <p:nvSpPr>
          <p:cNvPr id="3" name="Text 1"/>
          <p:cNvSpPr/>
          <p:nvPr/>
        </p:nvSpPr>
        <p:spPr>
          <a:xfrm>
            <a:off x="679728" y="1607106"/>
            <a:ext cx="7772995" cy="931902"/>
          </a:xfrm>
          <a:prstGeom prst="rect">
            <a:avLst/>
          </a:prstGeom>
          <a:noFill/>
          <a:ln/>
        </p:spPr>
        <p:txBody>
          <a:bodyPr wrap="square" lIns="0" tIns="0" rIns="0" bIns="0" rtlCol="0" anchor="t"/>
          <a:lstStyle/>
          <a:p>
            <a:pPr marL="0" indent="0" algn="l">
              <a:lnSpc>
                <a:spcPts val="2400"/>
              </a:lnSpc>
              <a:buNone/>
            </a:pPr>
            <a:r>
              <a:rPr lang="en-US" sz="1500" dirty="0">
                <a:solidFill>
                  <a:srgbClr val="876CD4"/>
                </a:solidFill>
                <a:latin typeface="Roboto" pitchFamily="34" charset="0"/>
                <a:ea typeface="Roboto" pitchFamily="34" charset="-122"/>
                <a:cs typeface="Roboto" pitchFamily="34" charset="-120"/>
              </a:rPr>
              <a:t>StyleSync</a:t>
            </a:r>
            <a:r>
              <a:rPr lang="en-US" sz="1500" dirty="0">
                <a:solidFill>
                  <a:srgbClr val="CFD0D8"/>
                </a:solidFill>
                <a:latin typeface="Roboto" pitchFamily="34" charset="0"/>
                <a:ea typeface="Roboto" pitchFamily="34" charset="-122"/>
                <a:cs typeface="Roboto" pitchFamily="34" charset="-120"/>
              </a:rPr>
              <a:t> revolutionizes the way users interact with fashion, offering a personalized and engaging experience tailored to individual needs. We aim to simplify style discovery and elevate your wardrobe with cutting-edge technology.</a:t>
            </a:r>
            <a:endParaRPr lang="en-US" sz="1500" dirty="0"/>
          </a:p>
        </p:txBody>
      </p:sp>
      <p:pic>
        <p:nvPicPr>
          <p:cNvPr id="4" name="Image 0" descr="preencoded.png"/>
          <p:cNvPicPr>
            <a:picLocks noChangeAspect="1"/>
          </p:cNvPicPr>
          <p:nvPr/>
        </p:nvPicPr>
        <p:blipFill>
          <a:blip r:embed="rId3"/>
          <a:stretch>
            <a:fillRect/>
          </a:stretch>
        </p:blipFill>
        <p:spPr>
          <a:xfrm>
            <a:off x="8934212" y="1650802"/>
            <a:ext cx="5023961" cy="3437334"/>
          </a:xfrm>
          <a:prstGeom prst="rect">
            <a:avLst/>
          </a:prstGeom>
        </p:spPr>
      </p:pic>
      <p:pic>
        <p:nvPicPr>
          <p:cNvPr id="5" name="Image 1" descr="preencoded.png"/>
          <p:cNvPicPr>
            <a:picLocks noChangeAspect="1"/>
          </p:cNvPicPr>
          <p:nvPr/>
        </p:nvPicPr>
        <p:blipFill>
          <a:blip r:embed="rId4"/>
          <a:stretch>
            <a:fillRect/>
          </a:stretch>
        </p:blipFill>
        <p:spPr>
          <a:xfrm>
            <a:off x="679728" y="5525095"/>
            <a:ext cx="485537" cy="485537"/>
          </a:xfrm>
          <a:prstGeom prst="rect">
            <a:avLst/>
          </a:prstGeom>
        </p:spPr>
      </p:pic>
      <p:sp>
        <p:nvSpPr>
          <p:cNvPr id="6" name="Text 2"/>
          <p:cNvSpPr/>
          <p:nvPr/>
        </p:nvSpPr>
        <p:spPr>
          <a:xfrm>
            <a:off x="679728" y="6253401"/>
            <a:ext cx="3020854" cy="303371"/>
          </a:xfrm>
          <a:prstGeom prst="rect">
            <a:avLst/>
          </a:prstGeom>
          <a:noFill/>
          <a:ln/>
        </p:spPr>
        <p:txBody>
          <a:bodyPr wrap="none" lIns="0" tIns="0" rIns="0" bIns="0" rtlCol="0" anchor="t"/>
          <a:lstStyle/>
          <a:p>
            <a:pPr marL="0" indent="0" algn="l">
              <a:lnSpc>
                <a:spcPts val="2350"/>
              </a:lnSpc>
              <a:buNone/>
            </a:pPr>
            <a:r>
              <a:rPr lang="en-US" sz="1900" dirty="0">
                <a:solidFill>
                  <a:srgbClr val="CFD0D8"/>
                </a:solidFill>
                <a:latin typeface="Roboto Medium" pitchFamily="34" charset="0"/>
                <a:ea typeface="Roboto Medium" pitchFamily="34" charset="-122"/>
                <a:cs typeface="Roboto Medium" pitchFamily="34" charset="-120"/>
              </a:rPr>
              <a:t>AI-Powered Personal Stylist</a:t>
            </a:r>
            <a:endParaRPr lang="en-US" sz="1900" dirty="0"/>
          </a:p>
        </p:txBody>
      </p:sp>
      <p:sp>
        <p:nvSpPr>
          <p:cNvPr id="7" name="Text 3"/>
          <p:cNvSpPr/>
          <p:nvPr/>
        </p:nvSpPr>
        <p:spPr>
          <a:xfrm>
            <a:off x="679728" y="6673215"/>
            <a:ext cx="4261723" cy="1242536"/>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Our core feature leverages advanced AI to provide personalized outfit recommendations based on your preferences, mood, and occasion. Say goodbye to fashion dilemmas!</a:t>
            </a:r>
            <a:endParaRPr lang="en-US" sz="1500" dirty="0"/>
          </a:p>
        </p:txBody>
      </p:sp>
      <p:pic>
        <p:nvPicPr>
          <p:cNvPr id="8" name="Image 2" descr="preencoded.png"/>
          <p:cNvPicPr>
            <a:picLocks noChangeAspect="1"/>
          </p:cNvPicPr>
          <p:nvPr/>
        </p:nvPicPr>
        <p:blipFill>
          <a:blip r:embed="rId5"/>
          <a:stretch>
            <a:fillRect/>
          </a:stretch>
        </p:blipFill>
        <p:spPr>
          <a:xfrm>
            <a:off x="5184219" y="5525095"/>
            <a:ext cx="485537" cy="485537"/>
          </a:xfrm>
          <a:prstGeom prst="rect">
            <a:avLst/>
          </a:prstGeom>
        </p:spPr>
      </p:pic>
      <p:sp>
        <p:nvSpPr>
          <p:cNvPr id="9" name="Text 4"/>
          <p:cNvSpPr/>
          <p:nvPr/>
        </p:nvSpPr>
        <p:spPr>
          <a:xfrm>
            <a:off x="5184219" y="6253401"/>
            <a:ext cx="3739753" cy="303371"/>
          </a:xfrm>
          <a:prstGeom prst="rect">
            <a:avLst/>
          </a:prstGeom>
          <a:noFill/>
          <a:ln/>
        </p:spPr>
        <p:txBody>
          <a:bodyPr wrap="none" lIns="0" tIns="0" rIns="0" bIns="0" rtlCol="0" anchor="t"/>
          <a:lstStyle/>
          <a:p>
            <a:pPr marL="0" indent="0" algn="l">
              <a:lnSpc>
                <a:spcPts val="2350"/>
              </a:lnSpc>
              <a:buNone/>
            </a:pPr>
            <a:r>
              <a:rPr lang="en-US" sz="1900" dirty="0">
                <a:solidFill>
                  <a:srgbClr val="CFD0D8"/>
                </a:solidFill>
                <a:latin typeface="Roboto Medium" pitchFamily="34" charset="0"/>
                <a:ea typeface="Roboto Medium" pitchFamily="34" charset="-122"/>
                <a:cs typeface="Roboto Medium" pitchFamily="34" charset="-120"/>
              </a:rPr>
              <a:t>Seamless E-commerce Integration</a:t>
            </a:r>
            <a:endParaRPr lang="en-US" sz="1900" dirty="0"/>
          </a:p>
        </p:txBody>
      </p:sp>
      <p:sp>
        <p:nvSpPr>
          <p:cNvPr id="10" name="Text 5"/>
          <p:cNvSpPr/>
          <p:nvPr/>
        </p:nvSpPr>
        <p:spPr>
          <a:xfrm>
            <a:off x="5184219" y="6673215"/>
            <a:ext cx="4261842" cy="931902"/>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Discover and purchase recommended fashion items directly through our integrated e-commerce platform. Your perfect look is just a click away.</a:t>
            </a:r>
            <a:endParaRPr lang="en-US" sz="1500" dirty="0"/>
          </a:p>
        </p:txBody>
      </p:sp>
      <p:pic>
        <p:nvPicPr>
          <p:cNvPr id="11" name="Image 3" descr="preencoded.png"/>
          <p:cNvPicPr>
            <a:picLocks noChangeAspect="1"/>
          </p:cNvPicPr>
          <p:nvPr/>
        </p:nvPicPr>
        <p:blipFill>
          <a:blip r:embed="rId6"/>
          <a:stretch>
            <a:fillRect/>
          </a:stretch>
        </p:blipFill>
        <p:spPr>
          <a:xfrm>
            <a:off x="9688830" y="5525095"/>
            <a:ext cx="485537" cy="485537"/>
          </a:xfrm>
          <a:prstGeom prst="rect">
            <a:avLst/>
          </a:prstGeom>
        </p:spPr>
      </p:pic>
      <p:sp>
        <p:nvSpPr>
          <p:cNvPr id="12" name="Text 6"/>
          <p:cNvSpPr/>
          <p:nvPr/>
        </p:nvSpPr>
        <p:spPr>
          <a:xfrm>
            <a:off x="9688830" y="6253401"/>
            <a:ext cx="2627947" cy="303371"/>
          </a:xfrm>
          <a:prstGeom prst="rect">
            <a:avLst/>
          </a:prstGeom>
          <a:noFill/>
          <a:ln/>
        </p:spPr>
        <p:txBody>
          <a:bodyPr wrap="none" lIns="0" tIns="0" rIns="0" bIns="0" rtlCol="0" anchor="t"/>
          <a:lstStyle/>
          <a:p>
            <a:pPr marL="0" indent="0" algn="l">
              <a:lnSpc>
                <a:spcPts val="2350"/>
              </a:lnSpc>
              <a:buNone/>
            </a:pPr>
            <a:r>
              <a:rPr lang="en-US" sz="1900" dirty="0">
                <a:solidFill>
                  <a:srgbClr val="CFD0D8"/>
                </a:solidFill>
                <a:latin typeface="Roboto Medium" pitchFamily="34" charset="0"/>
                <a:ea typeface="Roboto Medium" pitchFamily="34" charset="-122"/>
                <a:cs typeface="Roboto Medium" pitchFamily="34" charset="-120"/>
              </a:rPr>
              <a:t>Local Fashion Discovery</a:t>
            </a:r>
            <a:endParaRPr lang="en-US" sz="1900" dirty="0"/>
          </a:p>
        </p:txBody>
      </p:sp>
      <p:sp>
        <p:nvSpPr>
          <p:cNvPr id="13" name="Text 7"/>
          <p:cNvSpPr/>
          <p:nvPr/>
        </p:nvSpPr>
        <p:spPr>
          <a:xfrm>
            <a:off x="9688830" y="6673215"/>
            <a:ext cx="4261842" cy="1242536"/>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Stay updated with local fashion events, pop-ups, and exclusive collections through our "Fashion Fest" feature, connecting you with the vibrant local style scene.</a:t>
            </a:r>
            <a:endParaRPr lang="en-US" sz="1500" dirty="0"/>
          </a:p>
        </p:txBody>
      </p:sp>
      <p:pic>
        <p:nvPicPr>
          <p:cNvPr id="14" name="Picture 13" descr="A blue and yellow logo with a globe and text&#10;&#10;Description automatically generated">
            <a:extLst>
              <a:ext uri="{FF2B5EF4-FFF2-40B4-BE49-F238E27FC236}">
                <a16:creationId xmlns:a16="http://schemas.microsoft.com/office/drawing/2014/main" id="{036302DD-31C9-4018-5A36-86CD7C5D5CD4}"/>
              </a:ext>
            </a:extLst>
          </p:cNvPr>
          <p:cNvPicPr>
            <a:picLocks noChangeAspect="1"/>
          </p:cNvPicPr>
          <p:nvPr/>
        </p:nvPicPr>
        <p:blipFill>
          <a:blip r:embed="rId7"/>
          <a:stretch>
            <a:fillRect/>
          </a:stretch>
        </p:blipFill>
        <p:spPr>
          <a:xfrm>
            <a:off x="2241" y="2241"/>
            <a:ext cx="990600" cy="990600"/>
          </a:xfrm>
          <a:prstGeom prst="rect">
            <a:avLst/>
          </a:prstGeom>
        </p:spPr>
      </p:pic>
      <p:pic>
        <p:nvPicPr>
          <p:cNvPr id="15" name="Picture 14" descr="A blue and red logo&#10;&#10;AI-generated content may be incorrect.">
            <a:extLst>
              <a:ext uri="{FF2B5EF4-FFF2-40B4-BE49-F238E27FC236}">
                <a16:creationId xmlns:a16="http://schemas.microsoft.com/office/drawing/2014/main" id="{4527BD53-97E2-379A-F88E-4C3B153DA8E2}"/>
              </a:ext>
            </a:extLst>
          </p:cNvPr>
          <p:cNvPicPr>
            <a:picLocks noChangeAspect="1"/>
          </p:cNvPicPr>
          <p:nvPr/>
        </p:nvPicPr>
        <p:blipFill>
          <a:blip r:embed="rId8"/>
          <a:stretch>
            <a:fillRect/>
          </a:stretch>
        </p:blipFill>
        <p:spPr>
          <a:xfrm>
            <a:off x="11467193" y="0"/>
            <a:ext cx="3162300" cy="609600"/>
          </a:xfrm>
          <a:prstGeom prst="rect">
            <a:avLst/>
          </a:prstGeom>
        </p:spPr>
      </p:pic>
      <p:sp>
        <p:nvSpPr>
          <p:cNvPr id="16" name="Rectangle 15">
            <a:extLst>
              <a:ext uri="{FF2B5EF4-FFF2-40B4-BE49-F238E27FC236}">
                <a16:creationId xmlns:a16="http://schemas.microsoft.com/office/drawing/2014/main" id="{1836B395-B3E8-CA2F-2E20-A0EE3DE63DEB}"/>
              </a:ext>
            </a:extLst>
          </p:cNvPr>
          <p:cNvSpPr/>
          <p:nvPr/>
        </p:nvSpPr>
        <p:spPr>
          <a:xfrm>
            <a:off x="12046857" y="7779657"/>
            <a:ext cx="2583542" cy="4064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739033" y="750927"/>
            <a:ext cx="9152334" cy="662226"/>
          </a:xfrm>
          <a:prstGeom prst="rect">
            <a:avLst/>
          </a:prstGeom>
          <a:noFill/>
          <a:ln/>
        </p:spPr>
        <p:txBody>
          <a:bodyPr wrap="none" lIns="0" tIns="0" rIns="0" bIns="0" rtlCol="0" anchor="t"/>
          <a:lstStyle/>
          <a:p>
            <a:pPr marL="0" indent="0" algn="ctr">
              <a:lnSpc>
                <a:spcPts val="5200"/>
              </a:lnSpc>
              <a:buNone/>
            </a:pPr>
            <a:r>
              <a:rPr lang="en-US" sz="4150" dirty="0">
                <a:solidFill>
                  <a:srgbClr val="D783D8"/>
                </a:solidFill>
                <a:latin typeface="Roboto Medium"/>
                <a:ea typeface="Roboto Medium"/>
                <a:cs typeface="Roboto Medium"/>
              </a:rPr>
              <a:t>Under the Hood:</a:t>
            </a:r>
            <a:r>
              <a:rPr lang="en-US" sz="4150" dirty="0">
                <a:solidFill>
                  <a:srgbClr val="FFFFFF"/>
                </a:solidFill>
                <a:latin typeface="Roboto Medium"/>
                <a:ea typeface="Roboto Medium"/>
                <a:cs typeface="Roboto Medium"/>
              </a:rPr>
              <a:t> Technology Stack</a:t>
            </a:r>
            <a:endParaRPr lang="en-US" sz="4150" dirty="0">
              <a:latin typeface="Roboto Medium"/>
              <a:ea typeface="Roboto Medium"/>
              <a:cs typeface="Roboto Medium"/>
            </a:endParaRPr>
          </a:p>
        </p:txBody>
      </p:sp>
      <p:pic>
        <p:nvPicPr>
          <p:cNvPr id="3" name="Image 0" descr="preencoded.png"/>
          <p:cNvPicPr>
            <a:picLocks noChangeAspect="1"/>
          </p:cNvPicPr>
          <p:nvPr/>
        </p:nvPicPr>
        <p:blipFill>
          <a:blip r:embed="rId3"/>
          <a:stretch>
            <a:fillRect/>
          </a:stretch>
        </p:blipFill>
        <p:spPr>
          <a:xfrm>
            <a:off x="741640" y="1836896"/>
            <a:ext cx="529709" cy="529709"/>
          </a:xfrm>
          <a:prstGeom prst="rect">
            <a:avLst/>
          </a:prstGeom>
        </p:spPr>
      </p:pic>
      <p:sp>
        <p:nvSpPr>
          <p:cNvPr id="4" name="Text 1"/>
          <p:cNvSpPr/>
          <p:nvPr/>
        </p:nvSpPr>
        <p:spPr>
          <a:xfrm>
            <a:off x="741640" y="2631400"/>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CFD0D8"/>
                </a:solidFill>
                <a:latin typeface="Roboto Medium" pitchFamily="34" charset="0"/>
                <a:ea typeface="Roboto Medium" pitchFamily="34" charset="-122"/>
                <a:cs typeface="Roboto Medium" pitchFamily="34" charset="-120"/>
              </a:rPr>
              <a:t>Frontend</a:t>
            </a:r>
            <a:endParaRPr lang="en-US" sz="2050" dirty="0"/>
          </a:p>
        </p:txBody>
      </p:sp>
      <p:sp>
        <p:nvSpPr>
          <p:cNvPr id="5" name="Text 2"/>
          <p:cNvSpPr/>
          <p:nvPr/>
        </p:nvSpPr>
        <p:spPr>
          <a:xfrm>
            <a:off x="741640" y="3089553"/>
            <a:ext cx="4205764" cy="1017270"/>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React, Vite, Axios, and Lucide-React create the interactive and responsive user interface for a smooth style discovery experience.</a:t>
            </a:r>
            <a:endParaRPr lang="en-US" sz="1650" dirty="0"/>
          </a:p>
        </p:txBody>
      </p:sp>
      <p:pic>
        <p:nvPicPr>
          <p:cNvPr id="6" name="Image 1" descr="preencoded.png"/>
          <p:cNvPicPr>
            <a:picLocks noChangeAspect="1"/>
          </p:cNvPicPr>
          <p:nvPr/>
        </p:nvPicPr>
        <p:blipFill>
          <a:blip r:embed="rId4"/>
          <a:stretch>
            <a:fillRect/>
          </a:stretch>
        </p:blipFill>
        <p:spPr>
          <a:xfrm>
            <a:off x="5212199" y="1836896"/>
            <a:ext cx="529709" cy="529709"/>
          </a:xfrm>
          <a:prstGeom prst="rect">
            <a:avLst/>
          </a:prstGeom>
        </p:spPr>
      </p:pic>
      <p:sp>
        <p:nvSpPr>
          <p:cNvPr id="7" name="Text 3"/>
          <p:cNvSpPr/>
          <p:nvPr/>
        </p:nvSpPr>
        <p:spPr>
          <a:xfrm>
            <a:off x="5212199" y="2631400"/>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CFD0D8"/>
                </a:solidFill>
                <a:latin typeface="Roboto Medium" pitchFamily="34" charset="0"/>
                <a:ea typeface="Roboto Medium" pitchFamily="34" charset="-122"/>
                <a:cs typeface="Roboto Medium" pitchFamily="34" charset="-120"/>
              </a:rPr>
              <a:t>Backend</a:t>
            </a:r>
            <a:endParaRPr lang="en-US" sz="2050" dirty="0"/>
          </a:p>
        </p:txBody>
      </p:sp>
      <p:sp>
        <p:nvSpPr>
          <p:cNvPr id="8" name="Text 4"/>
          <p:cNvSpPr/>
          <p:nvPr/>
        </p:nvSpPr>
        <p:spPr>
          <a:xfrm>
            <a:off x="5212199" y="3089553"/>
            <a:ext cx="4205883" cy="1356360"/>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Node.js, Express.js, Django, and Django REST Framework handle server-side logic, API development, and data processing for seamless communication.</a:t>
            </a:r>
            <a:endParaRPr lang="en-US" sz="1650" dirty="0"/>
          </a:p>
        </p:txBody>
      </p:sp>
      <p:pic>
        <p:nvPicPr>
          <p:cNvPr id="9" name="Image 2" descr="preencoded.png"/>
          <p:cNvPicPr>
            <a:picLocks noChangeAspect="1"/>
          </p:cNvPicPr>
          <p:nvPr/>
        </p:nvPicPr>
        <p:blipFill>
          <a:blip r:embed="rId5"/>
          <a:stretch>
            <a:fillRect/>
          </a:stretch>
        </p:blipFill>
        <p:spPr>
          <a:xfrm>
            <a:off x="9682877" y="1836896"/>
            <a:ext cx="529709" cy="529709"/>
          </a:xfrm>
          <a:prstGeom prst="rect">
            <a:avLst/>
          </a:prstGeom>
        </p:spPr>
      </p:pic>
      <p:sp>
        <p:nvSpPr>
          <p:cNvPr id="10" name="Text 5"/>
          <p:cNvSpPr/>
          <p:nvPr/>
        </p:nvSpPr>
        <p:spPr>
          <a:xfrm>
            <a:off x="9682877" y="2631400"/>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CFD0D8"/>
                </a:solidFill>
                <a:latin typeface="Roboto Medium" pitchFamily="34" charset="0"/>
                <a:ea typeface="Roboto Medium" pitchFamily="34" charset="-122"/>
                <a:cs typeface="Roboto Medium" pitchFamily="34" charset="-120"/>
              </a:rPr>
              <a:t>Database</a:t>
            </a:r>
            <a:endParaRPr lang="en-US" sz="2050" dirty="0"/>
          </a:p>
        </p:txBody>
      </p:sp>
      <p:sp>
        <p:nvSpPr>
          <p:cNvPr id="11" name="Text 6"/>
          <p:cNvSpPr/>
          <p:nvPr/>
        </p:nvSpPr>
        <p:spPr>
          <a:xfrm>
            <a:off x="9682877" y="3089553"/>
            <a:ext cx="4205764" cy="1356360"/>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MongoDB with Mongoose stores all user profiles, fashion item catalogs, and preference data, ensuring efficient data modeling.</a:t>
            </a:r>
            <a:endParaRPr lang="en-US" sz="1650" dirty="0"/>
          </a:p>
        </p:txBody>
      </p:sp>
      <p:pic>
        <p:nvPicPr>
          <p:cNvPr id="12" name="Image 3" descr="preencoded.png"/>
          <p:cNvPicPr>
            <a:picLocks noChangeAspect="1"/>
          </p:cNvPicPr>
          <p:nvPr/>
        </p:nvPicPr>
        <p:blipFill>
          <a:blip r:embed="rId6"/>
          <a:stretch>
            <a:fillRect/>
          </a:stretch>
        </p:blipFill>
        <p:spPr>
          <a:xfrm>
            <a:off x="741640" y="4869656"/>
            <a:ext cx="529709" cy="529709"/>
          </a:xfrm>
          <a:prstGeom prst="rect">
            <a:avLst/>
          </a:prstGeom>
        </p:spPr>
      </p:pic>
      <p:sp>
        <p:nvSpPr>
          <p:cNvPr id="13" name="Text 7"/>
          <p:cNvSpPr/>
          <p:nvPr/>
        </p:nvSpPr>
        <p:spPr>
          <a:xfrm>
            <a:off x="741640" y="5664160"/>
            <a:ext cx="2667833" cy="331113"/>
          </a:xfrm>
          <a:prstGeom prst="rect">
            <a:avLst/>
          </a:prstGeom>
          <a:noFill/>
          <a:ln/>
        </p:spPr>
        <p:txBody>
          <a:bodyPr wrap="none" lIns="0" tIns="0" rIns="0" bIns="0" rtlCol="0" anchor="t"/>
          <a:lstStyle/>
          <a:p>
            <a:pPr marL="0" indent="0" algn="l">
              <a:lnSpc>
                <a:spcPts val="2600"/>
              </a:lnSpc>
              <a:buNone/>
            </a:pPr>
            <a:r>
              <a:rPr lang="en-US" sz="2050" dirty="0">
                <a:solidFill>
                  <a:srgbClr val="CFD0D8"/>
                </a:solidFill>
                <a:latin typeface="Roboto Medium" pitchFamily="34" charset="0"/>
                <a:ea typeface="Roboto Medium" pitchFamily="34" charset="-122"/>
                <a:cs typeface="Roboto Medium" pitchFamily="34" charset="-120"/>
              </a:rPr>
              <a:t>AI &amp; Machine Learning</a:t>
            </a:r>
            <a:endParaRPr lang="en-US" sz="2050" dirty="0"/>
          </a:p>
        </p:txBody>
      </p:sp>
      <p:sp>
        <p:nvSpPr>
          <p:cNvPr id="14" name="Text 8"/>
          <p:cNvSpPr/>
          <p:nvPr/>
        </p:nvSpPr>
        <p:spPr>
          <a:xfrm>
            <a:off x="601579" y="6122313"/>
            <a:ext cx="6482833" cy="1356360"/>
          </a:xfrm>
          <a:prstGeom prst="rect">
            <a:avLst/>
          </a:prstGeom>
          <a:noFill/>
          <a:ln/>
        </p:spPr>
        <p:txBody>
          <a:bodyPr wrap="square" lIns="0" tIns="0" rIns="0" bIns="0" rtlCol="0" anchor="t"/>
          <a:lstStyle/>
          <a:p>
            <a:pPr>
              <a:lnSpc>
                <a:spcPts val="2650"/>
              </a:lnSpc>
            </a:pPr>
            <a:r>
              <a:rPr lang="en-US" sz="1650" dirty="0">
                <a:solidFill>
                  <a:srgbClr val="CFD0D8"/>
                </a:solidFill>
                <a:latin typeface="Roboto"/>
                <a:ea typeface="Roboto"/>
                <a:cs typeface="Roboto"/>
              </a:rPr>
              <a:t>FashionCLIP, InsightFace, OpenCV, and PyTorch power advanced image analysis, facial recognition, and personalized fashion recommendations. Fine-tuned the </a:t>
            </a:r>
            <a:r>
              <a:rPr lang="en-US" sz="1650" dirty="0" err="1">
                <a:solidFill>
                  <a:srgbClr val="CFD0D8"/>
                </a:solidFill>
                <a:latin typeface="Roboto"/>
                <a:ea typeface="Roboto"/>
                <a:cs typeface="Roboto"/>
              </a:rPr>
              <a:t>FashionClip</a:t>
            </a:r>
            <a:r>
              <a:rPr lang="en-US" sz="1650" dirty="0">
                <a:solidFill>
                  <a:srgbClr val="CFD0D8"/>
                </a:solidFill>
                <a:latin typeface="Roboto"/>
                <a:ea typeface="Roboto"/>
                <a:cs typeface="Roboto"/>
              </a:rPr>
              <a:t> model using dataset from </a:t>
            </a:r>
            <a:r>
              <a:rPr lang="en-US" sz="1650" dirty="0" err="1">
                <a:solidFill>
                  <a:srgbClr val="CFD0D8"/>
                </a:solidFill>
                <a:latin typeface="Roboto"/>
                <a:ea typeface="Roboto"/>
                <a:cs typeface="Roboto"/>
              </a:rPr>
              <a:t>kaggle</a:t>
            </a:r>
            <a:r>
              <a:rPr lang="en-US" sz="1650" dirty="0">
                <a:solidFill>
                  <a:srgbClr val="CFD0D8"/>
                </a:solidFill>
                <a:latin typeface="Roboto"/>
                <a:ea typeface="Roboto"/>
                <a:cs typeface="Roboto"/>
              </a:rPr>
              <a:t> of 44,000 images from fashion product images by </a:t>
            </a:r>
            <a:r>
              <a:rPr lang="en-US" sz="1650" dirty="0" err="1">
                <a:solidFill>
                  <a:srgbClr val="CFD0D8"/>
                </a:solidFill>
                <a:latin typeface="Roboto"/>
                <a:ea typeface="Roboto"/>
                <a:cs typeface="Roboto"/>
              </a:rPr>
              <a:t>paramaggarwal</a:t>
            </a:r>
            <a:endParaRPr lang="en-US" sz="1650" dirty="0">
              <a:latin typeface="Roboto"/>
              <a:ea typeface="Roboto"/>
              <a:cs typeface="Roboto"/>
            </a:endParaRPr>
          </a:p>
        </p:txBody>
      </p:sp>
      <p:pic>
        <p:nvPicPr>
          <p:cNvPr id="15" name="Image 4" descr="preencoded.png"/>
          <p:cNvPicPr>
            <a:picLocks noChangeAspect="1"/>
          </p:cNvPicPr>
          <p:nvPr/>
        </p:nvPicPr>
        <p:blipFill>
          <a:blip r:embed="rId7"/>
          <a:stretch>
            <a:fillRect/>
          </a:stretch>
        </p:blipFill>
        <p:spPr>
          <a:xfrm>
            <a:off x="9681889" y="4869656"/>
            <a:ext cx="529709" cy="529709"/>
          </a:xfrm>
          <a:prstGeom prst="rect">
            <a:avLst/>
          </a:prstGeom>
        </p:spPr>
      </p:pic>
      <p:sp>
        <p:nvSpPr>
          <p:cNvPr id="16" name="Text 9"/>
          <p:cNvSpPr/>
          <p:nvPr/>
        </p:nvSpPr>
        <p:spPr>
          <a:xfrm>
            <a:off x="9688283" y="5664160"/>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CFD0D8"/>
                </a:solidFill>
                <a:latin typeface="Roboto Medium" pitchFamily="34" charset="0"/>
                <a:ea typeface="Roboto Medium" pitchFamily="34" charset="-122"/>
                <a:cs typeface="Roboto Medium" pitchFamily="34" charset="-120"/>
              </a:rPr>
              <a:t>Authentication</a:t>
            </a:r>
            <a:endParaRPr lang="en-US" sz="2050" dirty="0"/>
          </a:p>
        </p:txBody>
      </p:sp>
      <p:sp>
        <p:nvSpPr>
          <p:cNvPr id="17" name="Text 10"/>
          <p:cNvSpPr/>
          <p:nvPr/>
        </p:nvSpPr>
        <p:spPr>
          <a:xfrm>
            <a:off x="9681889" y="6122313"/>
            <a:ext cx="4205883" cy="1356360"/>
          </a:xfrm>
          <a:prstGeom prst="rect">
            <a:avLst/>
          </a:prstGeom>
          <a:noFill/>
          <a:ln/>
        </p:spPr>
        <p:txBody>
          <a:bodyPr wrap="square" lIns="0" tIns="0" rIns="0" bIns="0" rtlCol="0" anchor="t"/>
          <a:lstStyle/>
          <a:p>
            <a:pPr>
              <a:lnSpc>
                <a:spcPts val="2650"/>
              </a:lnSpc>
            </a:pPr>
            <a:r>
              <a:rPr lang="en-US" sz="1650" dirty="0">
                <a:solidFill>
                  <a:srgbClr val="CFD0D8"/>
                </a:solidFill>
                <a:latin typeface="Roboto"/>
                <a:ea typeface="Roboto"/>
                <a:cs typeface="Roboto"/>
              </a:rPr>
              <a:t>JSON Web Tokens (JWT)  ensure secure user authentication and robust password using password regex methods, safeguarding user data and access.</a:t>
            </a:r>
            <a:endParaRPr lang="en-US" sz="1650" dirty="0">
              <a:latin typeface="Roboto"/>
              <a:ea typeface="Roboto"/>
              <a:cs typeface="Roboto"/>
            </a:endParaRPr>
          </a:p>
        </p:txBody>
      </p:sp>
      <p:pic>
        <p:nvPicPr>
          <p:cNvPr id="18" name="Picture 17" descr="A blue and yellow logo with a globe and text&#10;&#10;Description automatically generated">
            <a:extLst>
              <a:ext uri="{FF2B5EF4-FFF2-40B4-BE49-F238E27FC236}">
                <a16:creationId xmlns:a16="http://schemas.microsoft.com/office/drawing/2014/main" id="{E857D55B-3F11-9398-F5BA-109BC47D9CE9}"/>
              </a:ext>
            </a:extLst>
          </p:cNvPr>
          <p:cNvPicPr>
            <a:picLocks noChangeAspect="1"/>
          </p:cNvPicPr>
          <p:nvPr/>
        </p:nvPicPr>
        <p:blipFill>
          <a:blip r:embed="rId8"/>
          <a:stretch>
            <a:fillRect/>
          </a:stretch>
        </p:blipFill>
        <p:spPr>
          <a:xfrm>
            <a:off x="8965" y="2241"/>
            <a:ext cx="990600" cy="990600"/>
          </a:xfrm>
          <a:prstGeom prst="rect">
            <a:avLst/>
          </a:prstGeom>
        </p:spPr>
      </p:pic>
      <p:pic>
        <p:nvPicPr>
          <p:cNvPr id="19" name="Picture 18" descr="A blue and red logo&#10;&#10;AI-generated content may be incorrect.">
            <a:extLst>
              <a:ext uri="{FF2B5EF4-FFF2-40B4-BE49-F238E27FC236}">
                <a16:creationId xmlns:a16="http://schemas.microsoft.com/office/drawing/2014/main" id="{C6F3445A-2FC6-20FE-2F6A-B01B0FAD0843}"/>
              </a:ext>
            </a:extLst>
          </p:cNvPr>
          <p:cNvPicPr>
            <a:picLocks noChangeAspect="1"/>
          </p:cNvPicPr>
          <p:nvPr/>
        </p:nvPicPr>
        <p:blipFill>
          <a:blip r:embed="rId9"/>
          <a:stretch>
            <a:fillRect/>
          </a:stretch>
        </p:blipFill>
        <p:spPr>
          <a:xfrm>
            <a:off x="11471355" y="-2241"/>
            <a:ext cx="3162300" cy="609600"/>
          </a:xfrm>
          <a:prstGeom prst="rect">
            <a:avLst/>
          </a:prstGeom>
        </p:spPr>
      </p:pic>
      <p:sp>
        <p:nvSpPr>
          <p:cNvPr id="21" name="Rectangle 20">
            <a:extLst>
              <a:ext uri="{FF2B5EF4-FFF2-40B4-BE49-F238E27FC236}">
                <a16:creationId xmlns:a16="http://schemas.microsoft.com/office/drawing/2014/main" id="{2D417DC2-A504-2418-44DE-50C4F520B932}"/>
              </a:ext>
            </a:extLst>
          </p:cNvPr>
          <p:cNvSpPr/>
          <p:nvPr/>
        </p:nvSpPr>
        <p:spPr>
          <a:xfrm>
            <a:off x="12046857" y="7779657"/>
            <a:ext cx="2583542" cy="406400"/>
          </a:xfrm>
          <a:prstGeom prst="rect">
            <a:avLst/>
          </a:prstGeom>
          <a:solidFill>
            <a:srgbClr val="1E16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78655" y="694968"/>
            <a:ext cx="5673090" cy="611624"/>
          </a:xfrm>
          <a:prstGeom prst="rect">
            <a:avLst/>
          </a:prstGeom>
          <a:noFill/>
          <a:ln/>
        </p:spPr>
        <p:txBody>
          <a:bodyPr wrap="none" lIns="0" tIns="0" rIns="0" bIns="0" rtlCol="0" anchor="t"/>
          <a:lstStyle/>
          <a:p>
            <a:pPr marL="0" indent="0" algn="ctr">
              <a:lnSpc>
                <a:spcPts val="4800"/>
              </a:lnSpc>
              <a:buNone/>
            </a:pPr>
            <a:r>
              <a:rPr lang="en-US" sz="3850" dirty="0">
                <a:solidFill>
                  <a:srgbClr val="FFFFFF"/>
                </a:solidFill>
                <a:latin typeface="Roboto Medium" pitchFamily="34" charset="0"/>
                <a:ea typeface="Roboto Medium" pitchFamily="34" charset="-122"/>
                <a:cs typeface="Roboto Medium" pitchFamily="34" charset="-120"/>
              </a:rPr>
              <a:t>Key Features of </a:t>
            </a:r>
            <a:r>
              <a:rPr lang="en-US" sz="3850" dirty="0">
                <a:solidFill>
                  <a:srgbClr val="FF90A5"/>
                </a:solidFill>
                <a:latin typeface="Roboto Medium" pitchFamily="34" charset="0"/>
                <a:ea typeface="Roboto Medium" pitchFamily="34" charset="-122"/>
                <a:cs typeface="Roboto Medium" pitchFamily="34" charset="-120"/>
              </a:rPr>
              <a:t>StyleSync</a:t>
            </a:r>
            <a:endParaRPr lang="en-US" sz="3850" dirty="0"/>
          </a:p>
        </p:txBody>
      </p:sp>
      <p:pic>
        <p:nvPicPr>
          <p:cNvPr id="3" name="Image 0" descr="preencoded.png"/>
          <p:cNvPicPr>
            <a:picLocks noChangeAspect="1"/>
          </p:cNvPicPr>
          <p:nvPr/>
        </p:nvPicPr>
        <p:blipFill>
          <a:blip r:embed="rId3"/>
          <a:stretch>
            <a:fillRect/>
          </a:stretch>
        </p:blipFill>
        <p:spPr>
          <a:xfrm>
            <a:off x="684967" y="1697950"/>
            <a:ext cx="489228" cy="489228"/>
          </a:xfrm>
          <a:prstGeom prst="rect">
            <a:avLst/>
          </a:prstGeom>
        </p:spPr>
      </p:pic>
      <p:sp>
        <p:nvSpPr>
          <p:cNvPr id="4" name="Text 1"/>
          <p:cNvSpPr/>
          <p:nvPr/>
        </p:nvSpPr>
        <p:spPr>
          <a:xfrm>
            <a:off x="684967" y="2431733"/>
            <a:ext cx="2446377" cy="305753"/>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Medium" pitchFamily="34" charset="0"/>
                <a:ea typeface="Roboto Medium" pitchFamily="34" charset="-122"/>
                <a:cs typeface="Roboto Medium" pitchFamily="34" charset="-120"/>
              </a:rPr>
              <a:t>AI Stylist</a:t>
            </a:r>
            <a:endParaRPr lang="en-US" sz="1900" dirty="0"/>
          </a:p>
        </p:txBody>
      </p:sp>
      <p:sp>
        <p:nvSpPr>
          <p:cNvPr id="5" name="Text 2"/>
          <p:cNvSpPr/>
          <p:nvPr/>
        </p:nvSpPr>
        <p:spPr>
          <a:xfrm>
            <a:off x="684967" y="2854881"/>
            <a:ext cx="4257080" cy="1565672"/>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Upload an image of yourself or a clothing item to receive highly personalized outfit recommendations tailored to your style, mood, and occasion. Our AI analyzes your inputs to suggest the perfect look.</a:t>
            </a:r>
            <a:endParaRPr lang="en-US" sz="1500" dirty="0"/>
          </a:p>
        </p:txBody>
      </p:sp>
      <p:pic>
        <p:nvPicPr>
          <p:cNvPr id="6" name="Image 1" descr="preencoded.png"/>
          <p:cNvPicPr>
            <a:picLocks noChangeAspect="1"/>
          </p:cNvPicPr>
          <p:nvPr/>
        </p:nvPicPr>
        <p:blipFill>
          <a:blip r:embed="rId4"/>
          <a:stretch>
            <a:fillRect/>
          </a:stretch>
        </p:blipFill>
        <p:spPr>
          <a:xfrm>
            <a:off x="5186601" y="1697950"/>
            <a:ext cx="489228" cy="489228"/>
          </a:xfrm>
          <a:prstGeom prst="rect">
            <a:avLst/>
          </a:prstGeom>
        </p:spPr>
      </p:pic>
      <p:sp>
        <p:nvSpPr>
          <p:cNvPr id="7" name="Text 3"/>
          <p:cNvSpPr/>
          <p:nvPr/>
        </p:nvSpPr>
        <p:spPr>
          <a:xfrm>
            <a:off x="5186601" y="2431733"/>
            <a:ext cx="2446377" cy="305753"/>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Medium" pitchFamily="34" charset="0"/>
                <a:ea typeface="Roboto Medium" pitchFamily="34" charset="-122"/>
                <a:cs typeface="Roboto Medium" pitchFamily="34" charset="-120"/>
              </a:rPr>
              <a:t>E-commerce Shop</a:t>
            </a:r>
            <a:endParaRPr lang="en-US" sz="1900" dirty="0"/>
          </a:p>
        </p:txBody>
      </p:sp>
      <p:sp>
        <p:nvSpPr>
          <p:cNvPr id="8" name="Text 4"/>
          <p:cNvSpPr/>
          <p:nvPr/>
        </p:nvSpPr>
        <p:spPr>
          <a:xfrm>
            <a:off x="5186601" y="2854881"/>
            <a:ext cx="4257080" cy="1565672"/>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Seamlessly browse and purchase fashion items from a curated selection, including AI-recommended pieces and a wide range of admin-added clothing. Find everything you need to complete your wardrobe, all in one place.</a:t>
            </a:r>
            <a:endParaRPr lang="en-US" sz="1500" dirty="0"/>
          </a:p>
        </p:txBody>
      </p:sp>
      <p:pic>
        <p:nvPicPr>
          <p:cNvPr id="9" name="Image 2" descr="preencoded.png"/>
          <p:cNvPicPr>
            <a:picLocks noChangeAspect="1"/>
          </p:cNvPicPr>
          <p:nvPr/>
        </p:nvPicPr>
        <p:blipFill>
          <a:blip r:embed="rId5"/>
          <a:stretch>
            <a:fillRect/>
          </a:stretch>
        </p:blipFill>
        <p:spPr>
          <a:xfrm>
            <a:off x="9688235" y="1697950"/>
            <a:ext cx="489228" cy="489228"/>
          </a:xfrm>
          <a:prstGeom prst="rect">
            <a:avLst/>
          </a:prstGeom>
        </p:spPr>
      </p:pic>
      <p:sp>
        <p:nvSpPr>
          <p:cNvPr id="10" name="Text 5"/>
          <p:cNvSpPr/>
          <p:nvPr/>
        </p:nvSpPr>
        <p:spPr>
          <a:xfrm>
            <a:off x="9688235" y="2431733"/>
            <a:ext cx="2446377" cy="305753"/>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Medium" pitchFamily="34" charset="0"/>
                <a:ea typeface="Roboto Medium" pitchFamily="34" charset="-122"/>
                <a:cs typeface="Roboto Medium" pitchFamily="34" charset="-120"/>
              </a:rPr>
              <a:t>Fashion Fest</a:t>
            </a:r>
            <a:endParaRPr lang="en-US" sz="1900" dirty="0"/>
          </a:p>
        </p:txBody>
      </p:sp>
      <p:sp>
        <p:nvSpPr>
          <p:cNvPr id="11" name="Text 6"/>
          <p:cNvSpPr/>
          <p:nvPr/>
        </p:nvSpPr>
        <p:spPr>
          <a:xfrm>
            <a:off x="9688235" y="2854881"/>
            <a:ext cx="4257199" cy="1252538"/>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Discover, share, and engage with local fashion events, pop-ups, and exclusive collections. Upvote your favorite events, read reviews, and connect with the vibrant local style community.</a:t>
            </a:r>
            <a:endParaRPr lang="en-US" sz="1500" dirty="0"/>
          </a:p>
        </p:txBody>
      </p:sp>
      <p:pic>
        <p:nvPicPr>
          <p:cNvPr id="12" name="Image 3" descr="preencoded.png"/>
          <p:cNvPicPr>
            <a:picLocks noChangeAspect="1"/>
          </p:cNvPicPr>
          <p:nvPr/>
        </p:nvPicPr>
        <p:blipFill>
          <a:blip r:embed="rId6"/>
          <a:stretch>
            <a:fillRect/>
          </a:stretch>
        </p:blipFill>
        <p:spPr>
          <a:xfrm>
            <a:off x="684967" y="4811911"/>
            <a:ext cx="489228" cy="489228"/>
          </a:xfrm>
          <a:prstGeom prst="rect">
            <a:avLst/>
          </a:prstGeom>
        </p:spPr>
      </p:pic>
      <p:sp>
        <p:nvSpPr>
          <p:cNvPr id="13" name="Text 7"/>
          <p:cNvSpPr/>
          <p:nvPr/>
        </p:nvSpPr>
        <p:spPr>
          <a:xfrm>
            <a:off x="684967" y="5545693"/>
            <a:ext cx="2446377" cy="305753"/>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Medium" pitchFamily="34" charset="0"/>
                <a:ea typeface="Roboto Medium" pitchFamily="34" charset="-122"/>
                <a:cs typeface="Roboto Medium" pitchFamily="34" charset="-120"/>
              </a:rPr>
              <a:t>Secure Authentication</a:t>
            </a:r>
            <a:endParaRPr lang="en-US" sz="1900" dirty="0"/>
          </a:p>
        </p:txBody>
      </p:sp>
      <p:sp>
        <p:nvSpPr>
          <p:cNvPr id="14" name="Text 8"/>
          <p:cNvSpPr/>
          <p:nvPr/>
        </p:nvSpPr>
        <p:spPr>
          <a:xfrm>
            <a:off x="684967" y="5968841"/>
            <a:ext cx="4257080" cy="1565672"/>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Robust and secure login and registration processes for both users and administrators. We utilize JSON Web Tokens (JWT) and bcryptjs to ensure your data and privacy are protected at all times.</a:t>
            </a:r>
            <a:endParaRPr lang="en-US" sz="1500" dirty="0"/>
          </a:p>
        </p:txBody>
      </p:sp>
      <p:pic>
        <p:nvPicPr>
          <p:cNvPr id="15" name="Image 4" descr="preencoded.png"/>
          <p:cNvPicPr>
            <a:picLocks noChangeAspect="1"/>
          </p:cNvPicPr>
          <p:nvPr/>
        </p:nvPicPr>
        <p:blipFill>
          <a:blip r:embed="rId7"/>
          <a:stretch>
            <a:fillRect/>
          </a:stretch>
        </p:blipFill>
        <p:spPr>
          <a:xfrm>
            <a:off x="5186601" y="4811911"/>
            <a:ext cx="489228" cy="489228"/>
          </a:xfrm>
          <a:prstGeom prst="rect">
            <a:avLst/>
          </a:prstGeom>
        </p:spPr>
      </p:pic>
      <p:sp>
        <p:nvSpPr>
          <p:cNvPr id="16" name="Text 9"/>
          <p:cNvSpPr/>
          <p:nvPr/>
        </p:nvSpPr>
        <p:spPr>
          <a:xfrm>
            <a:off x="5186601" y="5545693"/>
            <a:ext cx="2446377" cy="305753"/>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Medium" pitchFamily="34" charset="0"/>
                <a:ea typeface="Roboto Medium" pitchFamily="34" charset="-122"/>
                <a:cs typeface="Roboto Medium" pitchFamily="34" charset="-120"/>
              </a:rPr>
              <a:t>Admin Dashboard</a:t>
            </a:r>
            <a:endParaRPr lang="en-US" sz="1900" dirty="0"/>
          </a:p>
        </p:txBody>
      </p:sp>
      <p:sp>
        <p:nvSpPr>
          <p:cNvPr id="17" name="Text 10"/>
          <p:cNvSpPr/>
          <p:nvPr/>
        </p:nvSpPr>
        <p:spPr>
          <a:xfrm>
            <a:off x="5186601" y="5968841"/>
            <a:ext cx="4257080" cy="1252538"/>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A comprehensive dashboard for administrators to efficiently manage products, oversee fashion events, review user complaints, and maintain the overall platform with ease.</a:t>
            </a:r>
            <a:endParaRPr lang="en-US" sz="1500" dirty="0"/>
          </a:p>
        </p:txBody>
      </p:sp>
      <p:pic>
        <p:nvPicPr>
          <p:cNvPr id="18" name="Picture 17" descr="A blue and yellow logo with a globe and text&#10;&#10;Description automatically generated">
            <a:extLst>
              <a:ext uri="{FF2B5EF4-FFF2-40B4-BE49-F238E27FC236}">
                <a16:creationId xmlns:a16="http://schemas.microsoft.com/office/drawing/2014/main" id="{165761B2-7858-5DB8-B089-8EEA4B497056}"/>
              </a:ext>
            </a:extLst>
          </p:cNvPr>
          <p:cNvPicPr>
            <a:picLocks noChangeAspect="1"/>
          </p:cNvPicPr>
          <p:nvPr/>
        </p:nvPicPr>
        <p:blipFill>
          <a:blip r:embed="rId8"/>
          <a:stretch>
            <a:fillRect/>
          </a:stretch>
        </p:blipFill>
        <p:spPr>
          <a:xfrm>
            <a:off x="2241" y="8965"/>
            <a:ext cx="990600" cy="990600"/>
          </a:xfrm>
          <a:prstGeom prst="rect">
            <a:avLst/>
          </a:prstGeom>
        </p:spPr>
      </p:pic>
      <p:pic>
        <p:nvPicPr>
          <p:cNvPr id="19" name="Picture 18" descr="A blue and red logo&#10;&#10;AI-generated content may be incorrect.">
            <a:extLst>
              <a:ext uri="{FF2B5EF4-FFF2-40B4-BE49-F238E27FC236}">
                <a16:creationId xmlns:a16="http://schemas.microsoft.com/office/drawing/2014/main" id="{B02CE1F6-93AE-6535-671D-2BB3D0CDCEF6}"/>
              </a:ext>
            </a:extLst>
          </p:cNvPr>
          <p:cNvPicPr>
            <a:picLocks noChangeAspect="1"/>
          </p:cNvPicPr>
          <p:nvPr/>
        </p:nvPicPr>
        <p:blipFill>
          <a:blip r:embed="rId9"/>
          <a:stretch>
            <a:fillRect/>
          </a:stretch>
        </p:blipFill>
        <p:spPr>
          <a:xfrm>
            <a:off x="11467193" y="0"/>
            <a:ext cx="3162300" cy="609600"/>
          </a:xfrm>
          <a:prstGeom prst="rect">
            <a:avLst/>
          </a:prstGeom>
        </p:spPr>
      </p:pic>
      <p:sp>
        <p:nvSpPr>
          <p:cNvPr id="21" name="Rectangle 20">
            <a:extLst>
              <a:ext uri="{FF2B5EF4-FFF2-40B4-BE49-F238E27FC236}">
                <a16:creationId xmlns:a16="http://schemas.microsoft.com/office/drawing/2014/main" id="{67F17319-A790-B230-B9A8-55AFEABC464F}"/>
              </a:ext>
            </a:extLst>
          </p:cNvPr>
          <p:cNvSpPr/>
          <p:nvPr/>
        </p:nvSpPr>
        <p:spPr>
          <a:xfrm>
            <a:off x="12046857" y="7779657"/>
            <a:ext cx="2583542" cy="4064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953953" y="671155"/>
            <a:ext cx="4722495" cy="590193"/>
          </a:xfrm>
          <a:prstGeom prst="rect">
            <a:avLst/>
          </a:prstGeom>
          <a:noFill/>
          <a:ln/>
        </p:spPr>
        <p:txBody>
          <a:bodyPr wrap="none" lIns="0" tIns="0" rIns="0" bIns="0" rtlCol="0" anchor="t"/>
          <a:lstStyle/>
          <a:p>
            <a:pPr marL="0" indent="0" algn="ctr">
              <a:lnSpc>
                <a:spcPts val="4600"/>
              </a:lnSpc>
              <a:buNone/>
            </a:pPr>
            <a:r>
              <a:rPr lang="en-US" sz="3700" dirty="0">
                <a:solidFill>
                  <a:srgbClr val="FF90A5"/>
                </a:solidFill>
                <a:latin typeface="Roboto Medium" pitchFamily="34" charset="0"/>
                <a:ea typeface="Roboto Medium" pitchFamily="34" charset="-122"/>
                <a:cs typeface="Roboto Medium" pitchFamily="34" charset="-120"/>
              </a:rPr>
              <a:t>Conclusion:</a:t>
            </a:r>
            <a:endParaRPr lang="en-US" sz="3700" dirty="0"/>
          </a:p>
        </p:txBody>
      </p:sp>
      <p:sp>
        <p:nvSpPr>
          <p:cNvPr id="3" name="Text 1"/>
          <p:cNvSpPr/>
          <p:nvPr/>
        </p:nvSpPr>
        <p:spPr>
          <a:xfrm>
            <a:off x="661154" y="1639133"/>
            <a:ext cx="13308092" cy="604599"/>
          </a:xfrm>
          <a:prstGeom prst="rect">
            <a:avLst/>
          </a:prstGeom>
          <a:noFill/>
          <a:ln/>
        </p:spPr>
        <p:txBody>
          <a:bodyPr wrap="square" lIns="0" tIns="0" rIns="0" bIns="0" rtlCol="0" anchor="t"/>
          <a:lstStyle/>
          <a:p>
            <a:pPr marL="0" indent="0" algn="ctr">
              <a:lnSpc>
                <a:spcPts val="2350"/>
              </a:lnSpc>
              <a:buNone/>
            </a:pPr>
            <a:r>
              <a:rPr lang="en-US" sz="1450" dirty="0">
                <a:solidFill>
                  <a:srgbClr val="CFD0D8"/>
                </a:solidFill>
                <a:latin typeface="Roboto" pitchFamily="34" charset="0"/>
                <a:ea typeface="Roboto" pitchFamily="34" charset="-122"/>
                <a:cs typeface="Roboto" pitchFamily="34" charset="-120"/>
              </a:rPr>
              <a:t>StyleSync successfully demonstrates the power of AI in creating a personalized and interactive fashion platform. It offers a robust foundation for revolutionizing the online fashion experience.</a:t>
            </a:r>
            <a:endParaRPr lang="en-US" sz="1450" dirty="0"/>
          </a:p>
        </p:txBody>
      </p:sp>
      <p:sp>
        <p:nvSpPr>
          <p:cNvPr id="4" name="Shape 2"/>
          <p:cNvSpPr/>
          <p:nvPr/>
        </p:nvSpPr>
        <p:spPr>
          <a:xfrm>
            <a:off x="661154" y="2550515"/>
            <a:ext cx="13308092" cy="31194"/>
          </a:xfrm>
          <a:prstGeom prst="rect">
            <a:avLst/>
          </a:prstGeom>
          <a:solidFill>
            <a:srgbClr val="CFD0D8">
              <a:alpha val="50000"/>
            </a:srgbClr>
          </a:solidFill>
          <a:ln/>
        </p:spPr>
        <p:txBody>
          <a:bodyPr/>
          <a:lstStyle/>
          <a:p>
            <a:endParaRPr lang="en-IN"/>
          </a:p>
        </p:txBody>
      </p:sp>
      <p:sp>
        <p:nvSpPr>
          <p:cNvPr id="5" name="Text 3"/>
          <p:cNvSpPr/>
          <p:nvPr/>
        </p:nvSpPr>
        <p:spPr>
          <a:xfrm>
            <a:off x="3601641" y="2864882"/>
            <a:ext cx="7427119" cy="590193"/>
          </a:xfrm>
          <a:prstGeom prst="rect">
            <a:avLst/>
          </a:prstGeom>
          <a:noFill/>
          <a:ln/>
        </p:spPr>
        <p:txBody>
          <a:bodyPr wrap="none" lIns="0" tIns="0" rIns="0" bIns="0" rtlCol="0" anchor="t"/>
          <a:lstStyle/>
          <a:p>
            <a:pPr marL="0" indent="0" algn="ctr">
              <a:lnSpc>
                <a:spcPts val="4600"/>
              </a:lnSpc>
              <a:buNone/>
            </a:pPr>
            <a:r>
              <a:rPr lang="en-US" sz="3700" dirty="0">
                <a:solidFill>
                  <a:srgbClr val="FF90A5"/>
                </a:solidFill>
                <a:latin typeface="Roboto Medium" pitchFamily="34" charset="0"/>
                <a:ea typeface="Roboto Medium" pitchFamily="34" charset="-122"/>
                <a:cs typeface="Roboto Medium" pitchFamily="34" charset="-120"/>
              </a:rPr>
              <a:t>Future Vision:</a:t>
            </a:r>
            <a:r>
              <a:rPr lang="en-US" sz="3700" dirty="0">
                <a:solidFill>
                  <a:srgbClr val="FFFFFF"/>
                </a:solidFill>
                <a:latin typeface="Roboto Medium" pitchFamily="34" charset="0"/>
                <a:ea typeface="Roboto Medium" pitchFamily="34" charset="-122"/>
                <a:cs typeface="Roboto Medium" pitchFamily="34" charset="-120"/>
              </a:rPr>
              <a:t> Expanding StyleSync</a:t>
            </a:r>
            <a:endParaRPr lang="en-US" sz="3700" dirty="0"/>
          </a:p>
        </p:txBody>
      </p:sp>
      <p:pic>
        <p:nvPicPr>
          <p:cNvPr id="6" name="Image 0" descr="preencoded.png"/>
          <p:cNvPicPr>
            <a:picLocks noChangeAspect="1"/>
          </p:cNvPicPr>
          <p:nvPr/>
        </p:nvPicPr>
        <p:blipFill>
          <a:blip r:embed="rId3"/>
          <a:stretch>
            <a:fillRect/>
          </a:stretch>
        </p:blipFill>
        <p:spPr>
          <a:xfrm>
            <a:off x="661154" y="3738324"/>
            <a:ext cx="472202" cy="472202"/>
          </a:xfrm>
          <a:prstGeom prst="rect">
            <a:avLst/>
          </a:prstGeom>
        </p:spPr>
      </p:pic>
      <p:sp>
        <p:nvSpPr>
          <p:cNvPr id="7" name="Text 4"/>
          <p:cNvSpPr/>
          <p:nvPr/>
        </p:nvSpPr>
        <p:spPr>
          <a:xfrm>
            <a:off x="661154" y="4446627"/>
            <a:ext cx="2361248" cy="295037"/>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Virtual Try-On with AR</a:t>
            </a:r>
            <a:endParaRPr lang="en-US" sz="1850" dirty="0"/>
          </a:p>
        </p:txBody>
      </p:sp>
      <p:sp>
        <p:nvSpPr>
          <p:cNvPr id="8" name="Text 5"/>
          <p:cNvSpPr/>
          <p:nvPr/>
        </p:nvSpPr>
        <p:spPr>
          <a:xfrm>
            <a:off x="661154" y="4854893"/>
            <a:ext cx="6535936" cy="604599"/>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Integrate an augmented reality feature for users to virtually try on clothing items before making a purchase, enhancing the online shopping experience.</a:t>
            </a:r>
            <a:endParaRPr lang="en-US" sz="1450" dirty="0"/>
          </a:p>
        </p:txBody>
      </p:sp>
      <p:pic>
        <p:nvPicPr>
          <p:cNvPr id="9" name="Image 1" descr="preencoded.png"/>
          <p:cNvPicPr>
            <a:picLocks noChangeAspect="1"/>
          </p:cNvPicPr>
          <p:nvPr/>
        </p:nvPicPr>
        <p:blipFill>
          <a:blip r:embed="rId4"/>
          <a:stretch>
            <a:fillRect/>
          </a:stretch>
        </p:blipFill>
        <p:spPr>
          <a:xfrm>
            <a:off x="7433191" y="3738324"/>
            <a:ext cx="472202" cy="472202"/>
          </a:xfrm>
          <a:prstGeom prst="rect">
            <a:avLst/>
          </a:prstGeom>
        </p:spPr>
      </p:pic>
      <p:sp>
        <p:nvSpPr>
          <p:cNvPr id="10" name="Text 6"/>
          <p:cNvSpPr/>
          <p:nvPr/>
        </p:nvSpPr>
        <p:spPr>
          <a:xfrm>
            <a:off x="7433191" y="4446627"/>
            <a:ext cx="3030855" cy="295037"/>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Accessory Recommendation</a:t>
            </a:r>
            <a:endParaRPr lang="en-US" sz="1850" dirty="0"/>
          </a:p>
        </p:txBody>
      </p:sp>
      <p:sp>
        <p:nvSpPr>
          <p:cNvPr id="11" name="Text 7"/>
          <p:cNvSpPr/>
          <p:nvPr/>
        </p:nvSpPr>
        <p:spPr>
          <a:xfrm>
            <a:off x="7433191" y="4854893"/>
            <a:ext cx="6536055" cy="604599"/>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Expand the recommendation engine to include various accessories like jewelry, bags, and shoes, providing complete outfit suggestions.</a:t>
            </a:r>
            <a:endParaRPr lang="en-US" sz="1450" dirty="0"/>
          </a:p>
        </p:txBody>
      </p:sp>
      <p:pic>
        <p:nvPicPr>
          <p:cNvPr id="12" name="Image 2" descr="preencoded.png"/>
          <p:cNvPicPr>
            <a:picLocks noChangeAspect="1"/>
          </p:cNvPicPr>
          <p:nvPr/>
        </p:nvPicPr>
        <p:blipFill>
          <a:blip r:embed="rId5"/>
          <a:stretch>
            <a:fillRect/>
          </a:stretch>
        </p:blipFill>
        <p:spPr>
          <a:xfrm>
            <a:off x="661154" y="5837277"/>
            <a:ext cx="472202" cy="472202"/>
          </a:xfrm>
          <a:prstGeom prst="rect">
            <a:avLst/>
          </a:prstGeom>
        </p:spPr>
      </p:pic>
      <p:sp>
        <p:nvSpPr>
          <p:cNvPr id="13" name="Text 8"/>
          <p:cNvSpPr/>
          <p:nvPr/>
        </p:nvSpPr>
        <p:spPr>
          <a:xfrm>
            <a:off x="661154" y="6545580"/>
            <a:ext cx="2361248" cy="295037"/>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Dedicated Mobile App</a:t>
            </a:r>
            <a:endParaRPr lang="en-US" sz="1850" dirty="0"/>
          </a:p>
        </p:txBody>
      </p:sp>
      <p:sp>
        <p:nvSpPr>
          <p:cNvPr id="14" name="Text 9"/>
          <p:cNvSpPr/>
          <p:nvPr/>
        </p:nvSpPr>
        <p:spPr>
          <a:xfrm>
            <a:off x="661154" y="6953845"/>
            <a:ext cx="6535936" cy="604599"/>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Develop a native mobile application for both iOS and Android to offer a more seamless and integrated user experience on the go.</a:t>
            </a:r>
            <a:endParaRPr lang="en-US" sz="1450" dirty="0"/>
          </a:p>
        </p:txBody>
      </p:sp>
      <p:pic>
        <p:nvPicPr>
          <p:cNvPr id="15" name="Image 3" descr="preencoded.png"/>
          <p:cNvPicPr>
            <a:picLocks noChangeAspect="1"/>
          </p:cNvPicPr>
          <p:nvPr/>
        </p:nvPicPr>
        <p:blipFill>
          <a:blip r:embed="rId6"/>
          <a:stretch>
            <a:fillRect/>
          </a:stretch>
        </p:blipFill>
        <p:spPr>
          <a:xfrm>
            <a:off x="7433191" y="5837277"/>
            <a:ext cx="472202" cy="472202"/>
          </a:xfrm>
          <a:prstGeom prst="rect">
            <a:avLst/>
          </a:prstGeom>
        </p:spPr>
      </p:pic>
      <p:sp>
        <p:nvSpPr>
          <p:cNvPr id="16" name="Text 10"/>
          <p:cNvSpPr/>
          <p:nvPr/>
        </p:nvSpPr>
        <p:spPr>
          <a:xfrm>
            <a:off x="7433191" y="6545580"/>
            <a:ext cx="3000613" cy="295037"/>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Social Sharing &amp; Community</a:t>
            </a:r>
            <a:endParaRPr lang="en-US" sz="1850" dirty="0"/>
          </a:p>
        </p:txBody>
      </p:sp>
      <p:sp>
        <p:nvSpPr>
          <p:cNvPr id="17" name="Text 11"/>
          <p:cNvSpPr/>
          <p:nvPr/>
        </p:nvSpPr>
        <p:spPr>
          <a:xfrm>
            <a:off x="7433191" y="6953845"/>
            <a:ext cx="6536055" cy="604599"/>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Introduce a social component, allowing users to share their styled outfits, receive feedback, and engage with a vibrant fashion community.</a:t>
            </a:r>
            <a:endParaRPr lang="en-US" sz="1450" dirty="0"/>
          </a:p>
        </p:txBody>
      </p:sp>
      <p:pic>
        <p:nvPicPr>
          <p:cNvPr id="18" name="Picture 17" descr="A blue and yellow logo with a globe and text&#10;&#10;Description automatically generated">
            <a:extLst>
              <a:ext uri="{FF2B5EF4-FFF2-40B4-BE49-F238E27FC236}">
                <a16:creationId xmlns:a16="http://schemas.microsoft.com/office/drawing/2014/main" id="{0EB0A28B-71EA-E0B8-E7B8-98DBECB815E2}"/>
              </a:ext>
            </a:extLst>
          </p:cNvPr>
          <p:cNvPicPr>
            <a:picLocks noChangeAspect="1"/>
          </p:cNvPicPr>
          <p:nvPr/>
        </p:nvPicPr>
        <p:blipFill>
          <a:blip r:embed="rId7"/>
          <a:stretch>
            <a:fillRect/>
          </a:stretch>
        </p:blipFill>
        <p:spPr>
          <a:xfrm>
            <a:off x="2241" y="2241"/>
            <a:ext cx="990600" cy="990600"/>
          </a:xfrm>
          <a:prstGeom prst="rect">
            <a:avLst/>
          </a:prstGeom>
        </p:spPr>
      </p:pic>
      <p:pic>
        <p:nvPicPr>
          <p:cNvPr id="19" name="Picture 18" descr="A blue and red logo&#10;&#10;AI-generated content may be incorrect.">
            <a:extLst>
              <a:ext uri="{FF2B5EF4-FFF2-40B4-BE49-F238E27FC236}">
                <a16:creationId xmlns:a16="http://schemas.microsoft.com/office/drawing/2014/main" id="{F002CBCD-BCD3-4FF5-B1B7-9A37403828B9}"/>
              </a:ext>
            </a:extLst>
          </p:cNvPr>
          <p:cNvPicPr>
            <a:picLocks noChangeAspect="1"/>
          </p:cNvPicPr>
          <p:nvPr/>
        </p:nvPicPr>
        <p:blipFill>
          <a:blip r:embed="rId8"/>
          <a:stretch>
            <a:fillRect/>
          </a:stretch>
        </p:blipFill>
        <p:spPr>
          <a:xfrm>
            <a:off x="11467193" y="0"/>
            <a:ext cx="3162300" cy="609600"/>
          </a:xfrm>
          <a:prstGeom prst="rect">
            <a:avLst/>
          </a:prstGeom>
        </p:spPr>
      </p:pic>
      <p:sp>
        <p:nvSpPr>
          <p:cNvPr id="21" name="Rectangle 20">
            <a:extLst>
              <a:ext uri="{FF2B5EF4-FFF2-40B4-BE49-F238E27FC236}">
                <a16:creationId xmlns:a16="http://schemas.microsoft.com/office/drawing/2014/main" id="{4CF6F846-314C-53A4-5246-942A1C79D172}"/>
              </a:ext>
            </a:extLst>
          </p:cNvPr>
          <p:cNvSpPr/>
          <p:nvPr/>
        </p:nvSpPr>
        <p:spPr>
          <a:xfrm>
            <a:off x="12046857" y="7779657"/>
            <a:ext cx="2583542" cy="406400"/>
          </a:xfrm>
          <a:prstGeom prst="rect">
            <a:avLst/>
          </a:prstGeom>
          <a:solidFill>
            <a:srgbClr val="1E16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051572"/>
            <a:ext cx="13042821" cy="2126456"/>
          </a:xfrm>
          <a:prstGeom prst="rect">
            <a:avLst/>
          </a:prstGeom>
          <a:noFill/>
          <a:ln/>
        </p:spPr>
        <p:txBody>
          <a:bodyPr wrap="none" lIns="0" tIns="0" rIns="0" bIns="0" rtlCol="0" anchor="t"/>
          <a:lstStyle/>
          <a:p>
            <a:pPr marL="0" indent="0" algn="ctr">
              <a:lnSpc>
                <a:spcPts val="16700"/>
              </a:lnSpc>
              <a:buNone/>
            </a:pPr>
            <a:r>
              <a:rPr lang="en-US" sz="13350" dirty="0">
                <a:solidFill>
                  <a:srgbClr val="FFFFFF"/>
                </a:solidFill>
                <a:latin typeface="Roboto Medium" pitchFamily="34" charset="0"/>
                <a:ea typeface="Roboto Medium" pitchFamily="34" charset="-122"/>
                <a:cs typeface="Roboto Medium" pitchFamily="34" charset="-120"/>
              </a:rPr>
              <a:t>Thank You</a:t>
            </a:r>
            <a:endParaRPr lang="en-US" sz="13350" dirty="0"/>
          </a:p>
        </p:txBody>
      </p:sp>
      <p:pic>
        <p:nvPicPr>
          <p:cNvPr id="3" name="Picture 2" descr="A blue and yellow logo with a globe and text&#10;&#10;Description automatically generated">
            <a:extLst>
              <a:ext uri="{FF2B5EF4-FFF2-40B4-BE49-F238E27FC236}">
                <a16:creationId xmlns:a16="http://schemas.microsoft.com/office/drawing/2014/main" id="{E195FB9E-0E8A-A62D-07F4-A81D41B3BC2C}"/>
              </a:ext>
            </a:extLst>
          </p:cNvPr>
          <p:cNvPicPr>
            <a:picLocks noChangeAspect="1"/>
          </p:cNvPicPr>
          <p:nvPr/>
        </p:nvPicPr>
        <p:blipFill>
          <a:blip r:embed="rId3"/>
          <a:stretch>
            <a:fillRect/>
          </a:stretch>
        </p:blipFill>
        <p:spPr>
          <a:xfrm>
            <a:off x="2241" y="2241"/>
            <a:ext cx="990600" cy="990600"/>
          </a:xfrm>
          <a:prstGeom prst="rect">
            <a:avLst/>
          </a:prstGeom>
        </p:spPr>
      </p:pic>
      <p:pic>
        <p:nvPicPr>
          <p:cNvPr id="4" name="Picture 3" descr="A blue and red logo&#10;&#10;AI-generated content may be incorrect.">
            <a:extLst>
              <a:ext uri="{FF2B5EF4-FFF2-40B4-BE49-F238E27FC236}">
                <a16:creationId xmlns:a16="http://schemas.microsoft.com/office/drawing/2014/main" id="{2F09DB6C-FAFF-455E-CD64-7BF342225119}"/>
              </a:ext>
            </a:extLst>
          </p:cNvPr>
          <p:cNvPicPr>
            <a:picLocks noChangeAspect="1"/>
          </p:cNvPicPr>
          <p:nvPr/>
        </p:nvPicPr>
        <p:blipFill>
          <a:blip r:embed="rId4"/>
          <a:stretch>
            <a:fillRect/>
          </a:stretch>
        </p:blipFill>
        <p:spPr>
          <a:xfrm>
            <a:off x="11467193" y="0"/>
            <a:ext cx="3162300" cy="609600"/>
          </a:xfrm>
          <a:prstGeom prst="rect">
            <a:avLst/>
          </a:prstGeom>
        </p:spPr>
      </p:pic>
      <p:sp>
        <p:nvSpPr>
          <p:cNvPr id="6" name="Rectangle 5">
            <a:extLst>
              <a:ext uri="{FF2B5EF4-FFF2-40B4-BE49-F238E27FC236}">
                <a16:creationId xmlns:a16="http://schemas.microsoft.com/office/drawing/2014/main" id="{F038838F-A458-8E59-A752-E09489C10D14}"/>
              </a:ext>
            </a:extLst>
          </p:cNvPr>
          <p:cNvSpPr/>
          <p:nvPr/>
        </p:nvSpPr>
        <p:spPr>
          <a:xfrm>
            <a:off x="12046857" y="7779657"/>
            <a:ext cx="2583542" cy="4064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625</Words>
  <Application>Microsoft Office PowerPoint</Application>
  <PresentationFormat>Custom</PresentationFormat>
  <Paragraphs>56</Paragraphs>
  <Slides>6</Slides>
  <Notes>6</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kavyanpatel28@outlook.com</cp:lastModifiedBy>
  <cp:revision>57</cp:revision>
  <dcterms:created xsi:type="dcterms:W3CDTF">2025-08-19T19:12:27Z</dcterms:created>
  <dcterms:modified xsi:type="dcterms:W3CDTF">2025-08-22T04:33:11Z</dcterms:modified>
</cp:coreProperties>
</file>